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 id="2147483681" r:id="rId5"/>
    <p:sldMasterId id="2147483662" r:id="rId6"/>
  </p:sldMasterIdLst>
  <p:sldIdLst>
    <p:sldId id="264" r:id="rId7"/>
    <p:sldId id="271" r:id="rId8"/>
    <p:sldId id="266" r:id="rId9"/>
    <p:sldId id="267" r:id="rId10"/>
    <p:sldId id="268"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53"/>
    <p:restoredTop sz="96327"/>
  </p:normalViewPr>
  <p:slideViewPr>
    <p:cSldViewPr snapToGrid="0" snapToObjects="1">
      <p:cViewPr varScale="1">
        <p:scale>
          <a:sx n="110" d="100"/>
          <a:sy n="110" d="100"/>
        </p:scale>
        <p:origin x="9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1580706-4D21-3D43-A458-4358C669D885}"/>
              </a:ext>
            </a:extLst>
          </p:cNvPr>
          <p:cNvSpPr>
            <a:spLocks noGrp="1"/>
          </p:cNvSpPr>
          <p:nvPr>
            <p:ph sz="half" idx="1"/>
          </p:nvPr>
        </p:nvSpPr>
        <p:spPr>
          <a:xfrm>
            <a:off x="790145" y="1742706"/>
            <a:ext cx="10611710" cy="4351338"/>
          </a:xfrm>
          <a:prstGeom prst="rect">
            <a:avLst/>
          </a:prstGeom>
        </p:spPr>
        <p:txBody>
          <a:bodyPr>
            <a:noAutofit/>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36E20AB0-DBFC-F547-85C8-AA41D2151540}"/>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10583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D446C-DC3E-CF47-9E0D-447DB7A9FC59}"/>
              </a:ext>
            </a:extLst>
          </p:cNvPr>
          <p:cNvSpPr>
            <a:spLocks noGrp="1"/>
          </p:cNvSpPr>
          <p:nvPr>
            <p:ph sz="half" idx="1"/>
          </p:nvPr>
        </p:nvSpPr>
        <p:spPr>
          <a:xfrm>
            <a:off x="79014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33F37E0-A66F-7748-8582-A842FA713E58}"/>
              </a:ext>
            </a:extLst>
          </p:cNvPr>
          <p:cNvSpPr>
            <a:spLocks noGrp="1"/>
          </p:cNvSpPr>
          <p:nvPr>
            <p:ph sz="half" idx="2"/>
          </p:nvPr>
        </p:nvSpPr>
        <p:spPr>
          <a:xfrm>
            <a:off x="622025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02FFE520-52AD-944D-8301-7257F367A0D9}"/>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05287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1580706-4D21-3D43-A458-4358C669D885}"/>
              </a:ext>
            </a:extLst>
          </p:cNvPr>
          <p:cNvSpPr>
            <a:spLocks noGrp="1"/>
          </p:cNvSpPr>
          <p:nvPr>
            <p:ph sz="half" idx="1"/>
          </p:nvPr>
        </p:nvSpPr>
        <p:spPr>
          <a:xfrm>
            <a:off x="790145" y="1742706"/>
            <a:ext cx="10611710" cy="4351338"/>
          </a:xfrm>
          <a:prstGeom prst="rect">
            <a:avLst/>
          </a:prstGeom>
        </p:spPr>
        <p:txBody>
          <a:bodyPr>
            <a:noAutofit/>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36E20AB0-DBFC-F547-85C8-AA41D2151540}"/>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43437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D446C-DC3E-CF47-9E0D-447DB7A9FC59}"/>
              </a:ext>
            </a:extLst>
          </p:cNvPr>
          <p:cNvSpPr>
            <a:spLocks noGrp="1"/>
          </p:cNvSpPr>
          <p:nvPr>
            <p:ph sz="half" idx="1"/>
          </p:nvPr>
        </p:nvSpPr>
        <p:spPr>
          <a:xfrm>
            <a:off x="79014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33F37E0-A66F-7748-8582-A842FA713E58}"/>
              </a:ext>
            </a:extLst>
          </p:cNvPr>
          <p:cNvSpPr>
            <a:spLocks noGrp="1"/>
          </p:cNvSpPr>
          <p:nvPr>
            <p:ph sz="half" idx="2"/>
          </p:nvPr>
        </p:nvSpPr>
        <p:spPr>
          <a:xfrm>
            <a:off x="6220255" y="1732546"/>
            <a:ext cx="5181600" cy="4351338"/>
          </a:xfrm>
          <a:prstGeom prst="rect">
            <a:avLst/>
          </a:prstGeom>
        </p:spPr>
        <p:txBody>
          <a:bodyPr/>
          <a:lstStyle>
            <a:lvl1pPr>
              <a:defRPr sz="2600">
                <a:latin typeface="DIN Pro Regular" panose="020B0504020101020102" pitchFamily="34" charset="0"/>
                <a:cs typeface="DIN Pro Regular" panose="020B0504020101020102" pitchFamily="34" charset="0"/>
              </a:defRPr>
            </a:lvl1pPr>
            <a:lvl2pPr>
              <a:defRPr>
                <a:latin typeface="DIN Pro Regular" panose="020B0504020101020102" pitchFamily="34" charset="0"/>
                <a:cs typeface="DIN Pro Regular" panose="020B0504020101020102" pitchFamily="34" charset="0"/>
              </a:defRPr>
            </a:lvl2pPr>
            <a:lvl3pPr>
              <a:defRPr>
                <a:latin typeface="DIN Pro Regular" panose="020B0504020101020102" pitchFamily="34" charset="0"/>
                <a:cs typeface="DIN Pro Regular" panose="020B0504020101020102" pitchFamily="34" charset="0"/>
              </a:defRPr>
            </a:lvl3pPr>
            <a:lvl4pPr>
              <a:defRPr>
                <a:latin typeface="DIN Pro Regular" panose="020B0504020101020102" pitchFamily="34" charset="0"/>
                <a:cs typeface="DIN Pro Regular" panose="020B0504020101020102" pitchFamily="34" charset="0"/>
              </a:defRPr>
            </a:lvl4pPr>
            <a:lvl5pPr>
              <a:defRPr>
                <a:latin typeface="DIN Pro Regular" panose="020B0504020101020102" pitchFamily="34" charset="0"/>
                <a:cs typeface="DIN Pro Regular"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02FFE520-52AD-944D-8301-7257F367A0D9}"/>
              </a:ext>
            </a:extLst>
          </p:cNvPr>
          <p:cNvSpPr>
            <a:spLocks noGrp="1"/>
          </p:cNvSpPr>
          <p:nvPr>
            <p:ph type="title" hasCustomPrompt="1"/>
          </p:nvPr>
        </p:nvSpPr>
        <p:spPr>
          <a:xfrm>
            <a:off x="790146" y="515671"/>
            <a:ext cx="10611710" cy="992982"/>
          </a:xfrm>
          <a:prstGeom prst="rect">
            <a:avLst/>
          </a:prstGeom>
        </p:spPr>
        <p:txBody>
          <a:bodyPr>
            <a:noAutofit/>
          </a:bodyPr>
          <a:lstStyle>
            <a:lvl1pPr>
              <a:defRPr sz="3200">
                <a:solidFill>
                  <a:schemeClr val="accent1"/>
                </a:solidFill>
                <a:latin typeface="DIN Pro Regular" panose="020B0504020101020102" pitchFamily="34" charset="0"/>
                <a:cs typeface="DIN Pro Regular" panose="020B0504020101020102"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537089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714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DD3BA1-8FCF-584D-BAAC-570FEFB499A5}"/>
              </a:ext>
            </a:extLst>
          </p:cNvPr>
          <p:cNvSpPr>
            <a:spLocks noGrp="1"/>
          </p:cNvSpPr>
          <p:nvPr>
            <p:ph type="ctrTitle" hasCustomPrompt="1"/>
          </p:nvPr>
        </p:nvSpPr>
        <p:spPr>
          <a:xfrm>
            <a:off x="1087118" y="882150"/>
            <a:ext cx="9580882" cy="1267695"/>
          </a:xfrm>
          <a:prstGeom prst="rect">
            <a:avLst/>
          </a:prstGeom>
        </p:spPr>
        <p:txBody>
          <a:bodyPr anchor="ctr"/>
          <a:lstStyle>
            <a:lvl1pPr algn="l">
              <a:defRPr sz="4000" b="0" i="0">
                <a:solidFill>
                  <a:schemeClr val="accent1"/>
                </a:solidFill>
                <a:latin typeface="DIN Pro Medium" panose="020B0504020101020102" pitchFamily="34" charset="0"/>
                <a:cs typeface="DIN Pro Medium" panose="020B0504020101020102" pitchFamily="34" charset="0"/>
              </a:defRPr>
            </a:lvl1pPr>
          </a:lstStyle>
          <a:p>
            <a:r>
              <a:rPr lang="en-US" dirty="0"/>
              <a:t>CLICK TO EDIT </a:t>
            </a:r>
            <a:br>
              <a:rPr lang="en-US" dirty="0"/>
            </a:br>
            <a:r>
              <a:rPr lang="en-US" dirty="0"/>
              <a:t>MASTER TITLE STYLE</a:t>
            </a:r>
          </a:p>
        </p:txBody>
      </p:sp>
      <p:sp>
        <p:nvSpPr>
          <p:cNvPr id="8" name="Subtitle 2">
            <a:extLst>
              <a:ext uri="{FF2B5EF4-FFF2-40B4-BE49-F238E27FC236}">
                <a16:creationId xmlns:a16="http://schemas.microsoft.com/office/drawing/2014/main" id="{7B7F8257-13A0-EC4A-99F7-A95EB0099EBE}"/>
              </a:ext>
            </a:extLst>
          </p:cNvPr>
          <p:cNvSpPr>
            <a:spLocks noGrp="1"/>
          </p:cNvSpPr>
          <p:nvPr>
            <p:ph type="subTitle" idx="1" hasCustomPrompt="1"/>
          </p:nvPr>
        </p:nvSpPr>
        <p:spPr>
          <a:xfrm>
            <a:off x="1087120" y="2357754"/>
            <a:ext cx="9580880" cy="716969"/>
          </a:xfrm>
          <a:prstGeom prst="rect">
            <a:avLst/>
          </a:prstGeom>
        </p:spPr>
        <p:txBody>
          <a:bodyPr anchor="b"/>
          <a:lstStyle>
            <a:lvl1pPr marL="0" indent="0" algn="l">
              <a:spcBef>
                <a:spcPts val="0"/>
              </a:spcBef>
              <a:buNone/>
              <a:defRPr sz="2400">
                <a:solidFill>
                  <a:schemeClr val="accent1"/>
                </a:solidFill>
                <a:latin typeface="DIN Pro Regular" panose="020B0504020101020102" pitchFamily="34" charset="0"/>
                <a:cs typeface="DIN Pro Regular" panose="020B0504020101020102"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t>
            </a:r>
            <a:br>
              <a:rPr lang="en-US" dirty="0"/>
            </a:br>
            <a:r>
              <a:rPr lang="en-US" dirty="0"/>
              <a:t>MASTER SUBTITLE STYLE</a:t>
            </a:r>
          </a:p>
        </p:txBody>
      </p:sp>
      <p:sp>
        <p:nvSpPr>
          <p:cNvPr id="15" name="Text Placeholder 14">
            <a:extLst>
              <a:ext uri="{FF2B5EF4-FFF2-40B4-BE49-F238E27FC236}">
                <a16:creationId xmlns:a16="http://schemas.microsoft.com/office/drawing/2014/main" id="{F4D51A43-E5E5-7F46-A884-0E43FA795543}"/>
              </a:ext>
            </a:extLst>
          </p:cNvPr>
          <p:cNvSpPr>
            <a:spLocks noGrp="1"/>
          </p:cNvSpPr>
          <p:nvPr>
            <p:ph type="body" sz="quarter" idx="10" hasCustomPrompt="1"/>
          </p:nvPr>
        </p:nvSpPr>
        <p:spPr>
          <a:xfrm>
            <a:off x="1087118" y="3700144"/>
            <a:ext cx="9580880" cy="321014"/>
          </a:xfrm>
          <a:prstGeom prst="rect">
            <a:avLst/>
          </a:prstGeom>
        </p:spPr>
        <p:txBody>
          <a:bodyPr/>
          <a:lstStyle>
            <a:lvl1pPr marL="0" indent="0">
              <a:buFontTx/>
              <a:buNone/>
              <a:defRPr sz="1400">
                <a:solidFill>
                  <a:schemeClr val="accent1"/>
                </a:solidFill>
                <a:latin typeface="DIN Pro Regular" panose="020B0504020101020102" pitchFamily="34" charset="0"/>
                <a:cs typeface="DIN Pro Regular" panose="020B0504020101020102" pitchFamily="34" charset="0"/>
              </a:defRPr>
            </a:lvl1pPr>
          </a:lstStyle>
          <a:p>
            <a:pPr lvl="0"/>
            <a:r>
              <a:rPr lang="en-US" dirty="0"/>
              <a:t>CLICK TO EDIT MASTER DAY, MONTH DATE</a:t>
            </a:r>
          </a:p>
        </p:txBody>
      </p:sp>
    </p:spTree>
    <p:extLst>
      <p:ext uri="{BB962C8B-B14F-4D97-AF65-F5344CB8AC3E}">
        <p14:creationId xmlns:p14="http://schemas.microsoft.com/office/powerpoint/2010/main" val="171714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0A8156-FA4B-464A-B981-A635DE9BB7DA}"/>
              </a:ext>
            </a:extLst>
          </p:cNvPr>
          <p:cNvPicPr>
            <a:picLocks noChangeAspect="1"/>
          </p:cNvPicPr>
          <p:nvPr userDrawn="1"/>
        </p:nvPicPr>
        <p:blipFill>
          <a:blip r:embed="rId2"/>
          <a:stretch>
            <a:fillRect/>
          </a:stretch>
        </p:blipFill>
        <p:spPr>
          <a:xfrm>
            <a:off x="2902273" y="0"/>
            <a:ext cx="8327571" cy="6858000"/>
          </a:xfrm>
          <a:prstGeom prst="rect">
            <a:avLst/>
          </a:prstGeom>
        </p:spPr>
      </p:pic>
      <p:sp>
        <p:nvSpPr>
          <p:cNvPr id="4" name="TextBox 3">
            <a:extLst>
              <a:ext uri="{FF2B5EF4-FFF2-40B4-BE49-F238E27FC236}">
                <a16:creationId xmlns:a16="http://schemas.microsoft.com/office/drawing/2014/main" id="{E5E354C0-AC98-DB47-8632-00278E247A70}"/>
              </a:ext>
            </a:extLst>
          </p:cNvPr>
          <p:cNvSpPr txBox="1"/>
          <p:nvPr userDrawn="1"/>
        </p:nvSpPr>
        <p:spPr>
          <a:xfrm>
            <a:off x="560566" y="957643"/>
            <a:ext cx="2484783" cy="3139321"/>
          </a:xfrm>
          <a:prstGeom prst="rect">
            <a:avLst/>
          </a:prstGeom>
          <a:noFill/>
        </p:spPr>
        <p:txBody>
          <a:bodyPr wrap="square">
            <a:spAutoFit/>
          </a:bodyPr>
          <a:lstStyle/>
          <a:p>
            <a:r>
              <a:rPr lang="en-US" b="0" i="0" u="none" strike="noStrike" dirty="0">
                <a:solidFill>
                  <a:schemeClr val="bg1">
                    <a:lumMod val="65000"/>
                  </a:schemeClr>
                </a:solidFill>
                <a:effectLst/>
                <a:latin typeface="DIN Pro Medium" panose="020B0504020101020102" pitchFamily="34" charset="0"/>
                <a:cs typeface="DIN Pro Medium" panose="020B0504020101020102" pitchFamily="34" charset="0"/>
              </a:rPr>
              <a:t>This PowerPoint template uses official DePaul brand colors. If you’re looking to use additional brand colors, please use the values associated with the color tints listed on this page.</a:t>
            </a:r>
          </a:p>
          <a:p>
            <a:endParaRPr lang="en-US" b="0" i="0" u="none" strike="noStrike" dirty="0">
              <a:solidFill>
                <a:schemeClr val="bg1">
                  <a:lumMod val="65000"/>
                </a:schemeClr>
              </a:solidFill>
              <a:effectLst/>
              <a:latin typeface="DIN Pro Medium" panose="020B0504020101020102" pitchFamily="34" charset="0"/>
              <a:cs typeface="DIN Pro Medium" panose="020B0504020101020102" pitchFamily="34" charset="0"/>
            </a:endParaRPr>
          </a:p>
          <a:p>
            <a:endParaRPr lang="en-US" b="0" i="0" dirty="0">
              <a:solidFill>
                <a:schemeClr val="bg1">
                  <a:lumMod val="65000"/>
                </a:schemeClr>
              </a:solidFill>
              <a:latin typeface="DIN Pro Medium" panose="020B0504020101020102" pitchFamily="34" charset="0"/>
              <a:cs typeface="DIN Pro Medium" panose="020B0504020101020102" pitchFamily="34" charset="0"/>
            </a:endParaRPr>
          </a:p>
        </p:txBody>
      </p:sp>
    </p:spTree>
    <p:extLst>
      <p:ext uri="{BB962C8B-B14F-4D97-AF65-F5344CB8AC3E}">
        <p14:creationId xmlns:p14="http://schemas.microsoft.com/office/powerpoint/2010/main" val="2081285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C5C91C4A-A4EF-EE48-AB90-77F09B8FAF2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52947060"/>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1BCCFBA8-2246-1045-8C99-CDD1C50FBDE4}"/>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9293373"/>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ity skyline with a blue sign&#10;&#10;Description automatically generated with low confidence">
            <a:extLst>
              <a:ext uri="{FF2B5EF4-FFF2-40B4-BE49-F238E27FC236}">
                <a16:creationId xmlns:a16="http://schemas.microsoft.com/office/drawing/2014/main" id="{43B8BC08-8F95-DE45-9107-84F413522C74}"/>
              </a:ext>
            </a:extLst>
          </p:cNvPr>
          <p:cNvPicPr>
            <a:picLocks noChangeAspect="1"/>
          </p:cNvPicPr>
          <p:nvPr userDrawn="1"/>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16559126"/>
      </p:ext>
    </p:extLst>
  </p:cSld>
  <p:clrMap bg1="lt1" tx1="dk1" bg2="lt2" tx2="dk2" accent1="accent1" accent2="accent2" accent3="accent3" accent4="accent4" accent5="accent5" accent6="accent6" hlink="hlink" folHlink="folHlink"/>
  <p:sldLayoutIdLst>
    <p:sldLayoutId id="2147483676" r:id="rId1"/>
    <p:sldLayoutId id="2147483663"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DBC8-A3E1-C649-A484-F12B9240215B}"/>
              </a:ext>
            </a:extLst>
          </p:cNvPr>
          <p:cNvSpPr>
            <a:spLocks noGrp="1"/>
          </p:cNvSpPr>
          <p:nvPr>
            <p:ph type="ctrTitle"/>
          </p:nvPr>
        </p:nvSpPr>
        <p:spPr/>
        <p:txBody>
          <a:bodyPr/>
          <a:lstStyle/>
          <a:p>
            <a:pPr rtl="0">
              <a:spcBef>
                <a:spcPts val="0"/>
              </a:spcBef>
              <a:spcAft>
                <a:spcPts val="0"/>
              </a:spcAft>
            </a:pPr>
            <a:br>
              <a:rPr lang="en-US" b="0" i="0" u="none" strike="noStrike" dirty="0">
                <a:solidFill>
                  <a:srgbClr val="000000"/>
                </a:solidFill>
                <a:effectLst/>
              </a:rPr>
            </a:br>
            <a:r>
              <a:rPr lang="en-US" sz="4000" b="1" i="0" u="none" strike="noStrike" dirty="0">
                <a:solidFill>
                  <a:srgbClr val="000000"/>
                </a:solidFill>
                <a:effectLst/>
                <a:latin typeface="Arial" panose="020B0604020202020204" pitchFamily="34" charset="0"/>
              </a:rPr>
              <a:t>Facebook Interaction Dataset Analysis</a:t>
            </a:r>
            <a:br>
              <a:rPr lang="en-US" dirty="0"/>
            </a:br>
            <a:br>
              <a:rPr lang="en-US" dirty="0"/>
            </a:br>
            <a:r>
              <a:rPr lang="en-US" dirty="0"/>
              <a:t>DSC 423 : Project Presentation</a:t>
            </a:r>
          </a:p>
        </p:txBody>
      </p:sp>
      <p:sp>
        <p:nvSpPr>
          <p:cNvPr id="3" name="Subtitle 2">
            <a:extLst>
              <a:ext uri="{FF2B5EF4-FFF2-40B4-BE49-F238E27FC236}">
                <a16:creationId xmlns:a16="http://schemas.microsoft.com/office/drawing/2014/main" id="{D0063819-BC7B-4240-920C-5888100BF9D5}"/>
              </a:ext>
            </a:extLst>
          </p:cNvPr>
          <p:cNvSpPr>
            <a:spLocks noGrp="1"/>
          </p:cNvSpPr>
          <p:nvPr>
            <p:ph type="subTitle" idx="1"/>
          </p:nvPr>
        </p:nvSpPr>
        <p:spPr/>
        <p:txBody>
          <a:bodyPr/>
          <a:lstStyle/>
          <a:p>
            <a:r>
              <a:rPr lang="en-US" dirty="0"/>
              <a:t>Team : DATA CREW</a:t>
            </a:r>
          </a:p>
        </p:txBody>
      </p:sp>
      <p:sp>
        <p:nvSpPr>
          <p:cNvPr id="4" name="Text Placeholder 3">
            <a:extLst>
              <a:ext uri="{FF2B5EF4-FFF2-40B4-BE49-F238E27FC236}">
                <a16:creationId xmlns:a16="http://schemas.microsoft.com/office/drawing/2014/main" id="{FC5E8D0C-E606-FB42-ADD0-9B0AD3EE5055}"/>
              </a:ext>
            </a:extLst>
          </p:cNvPr>
          <p:cNvSpPr>
            <a:spLocks noGrp="1"/>
          </p:cNvSpPr>
          <p:nvPr>
            <p:ph type="body" sz="quarter" idx="10"/>
          </p:nvPr>
        </p:nvSpPr>
        <p:spPr/>
        <p:txBody>
          <a:bodyPr/>
          <a:lstStyle/>
          <a:p>
            <a:r>
              <a:rPr lang="en-US" dirty="0"/>
              <a:t>Members : </a:t>
            </a:r>
            <a:r>
              <a:rPr lang="en-US" dirty="0" err="1"/>
              <a:t>Jiten</a:t>
            </a:r>
            <a:r>
              <a:rPr lang="en-US" dirty="0"/>
              <a:t> Mishra , Erik Pak ,  Denvir Gama, Martello Pollock , Liang </a:t>
            </a:r>
            <a:r>
              <a:rPr lang="en-US" dirty="0" err="1"/>
              <a:t>Tse</a:t>
            </a:r>
            <a:r>
              <a:rPr lang="en-US" dirty="0"/>
              <a:t> Hsu</a:t>
            </a:r>
          </a:p>
          <a:p>
            <a:r>
              <a:rPr lang="en-US" dirty="0"/>
              <a:t>	</a:t>
            </a:r>
          </a:p>
        </p:txBody>
      </p:sp>
    </p:spTree>
    <p:extLst>
      <p:ext uri="{BB962C8B-B14F-4D97-AF65-F5344CB8AC3E}">
        <p14:creationId xmlns:p14="http://schemas.microsoft.com/office/powerpoint/2010/main" val="13719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1F952FA-D909-F939-B0A1-1E0D84BA628A}"/>
              </a:ext>
            </a:extLst>
          </p:cNvPr>
          <p:cNvSpPr>
            <a:spLocks noGrp="1"/>
          </p:cNvSpPr>
          <p:nvPr>
            <p:ph sz="half" idx="1"/>
          </p:nvPr>
        </p:nvSpPr>
        <p:spPr>
          <a:xfrm>
            <a:off x="873837" y="1467025"/>
            <a:ext cx="10611710" cy="2451533"/>
          </a:xfrm>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Understanding your customer base is one of the critical steps to business success, even on social media platforms. In marketing analysis, you hear performance metrics like Impression, Engagement, and Reach Etc., these metrics help us draw a precise strategy for social media and marketing. Also, these metrics will help to predict social media's impact on brand building.</a:t>
            </a:r>
            <a:endParaRPr lang="en-US" sz="1050" b="0" i="0" u="none" strike="noStrike" dirty="0">
              <a:solidFill>
                <a:srgbClr val="000000"/>
              </a:solidFill>
              <a:effectLst/>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 </a:t>
            </a:r>
            <a:endParaRPr lang="en-US" sz="1050" b="0" i="0" u="none" strike="noStrike" dirty="0">
              <a:solidFill>
                <a:srgbClr val="000000"/>
              </a:solidFill>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As the result of this, the problem statement here is to find a relationship of all affecting variables on the Lifetime Post Consumer for a post made by a user, implementing a model that predicts the impact of posts using their characteristics to decide on publishing it on Social Media (in this case Facebook).</a:t>
            </a:r>
            <a:br>
              <a:rPr lang="en-US" sz="1050" dirty="0"/>
            </a:br>
            <a:br>
              <a:rPr lang="en-US" sz="1050" dirty="0"/>
            </a:br>
            <a:endParaRPr lang="en-US" sz="1400" dirty="0"/>
          </a:p>
        </p:txBody>
      </p:sp>
      <p:sp>
        <p:nvSpPr>
          <p:cNvPr id="5" name="Title 4">
            <a:extLst>
              <a:ext uri="{FF2B5EF4-FFF2-40B4-BE49-F238E27FC236}">
                <a16:creationId xmlns:a16="http://schemas.microsoft.com/office/drawing/2014/main" id="{2E86BF67-AF64-2FB6-70DF-E3288D1AB809}"/>
              </a:ext>
            </a:extLst>
          </p:cNvPr>
          <p:cNvSpPr>
            <a:spLocks noGrp="1"/>
          </p:cNvSpPr>
          <p:nvPr>
            <p:ph type="title"/>
          </p:nvPr>
        </p:nvSpPr>
        <p:spPr>
          <a:xfrm>
            <a:off x="873838" y="680409"/>
            <a:ext cx="10611710" cy="639105"/>
          </a:xfrm>
        </p:spPr>
        <p:txBody>
          <a:bodyPr/>
          <a:lstStyle/>
          <a:p>
            <a:r>
              <a:rPr lang="en-US" dirty="0"/>
              <a:t>Problem Description</a:t>
            </a:r>
            <a:br>
              <a:rPr lang="en-US" dirty="0">
                <a:solidFill>
                  <a:schemeClr val="accent2"/>
                </a:solidFill>
              </a:rPr>
            </a:br>
            <a:endParaRPr lang="en-US" dirty="0">
              <a:solidFill>
                <a:schemeClr val="accent2"/>
              </a:solidFill>
            </a:endParaRPr>
          </a:p>
        </p:txBody>
      </p:sp>
      <p:sp>
        <p:nvSpPr>
          <p:cNvPr id="3" name="TextBox 2">
            <a:extLst>
              <a:ext uri="{FF2B5EF4-FFF2-40B4-BE49-F238E27FC236}">
                <a16:creationId xmlns:a16="http://schemas.microsoft.com/office/drawing/2014/main" id="{8935069C-F2ED-E2DA-26CB-A9BC20D2F2A0}"/>
              </a:ext>
            </a:extLst>
          </p:cNvPr>
          <p:cNvSpPr txBox="1"/>
          <p:nvPr/>
        </p:nvSpPr>
        <p:spPr>
          <a:xfrm>
            <a:off x="873837" y="3773681"/>
            <a:ext cx="6099858" cy="584775"/>
          </a:xfrm>
          <a:prstGeom prst="rect">
            <a:avLst/>
          </a:prstGeom>
          <a:noFill/>
        </p:spPr>
        <p:txBody>
          <a:bodyPr wrap="square">
            <a:spAutoFit/>
          </a:bodyPr>
          <a:lstStyle/>
          <a:p>
            <a:r>
              <a:rPr lang="en-US" sz="3200" dirty="0">
                <a:solidFill>
                  <a:schemeClr val="accent1"/>
                </a:solidFill>
                <a:latin typeface="DIN Pro Regular" panose="020B0504020101020102" pitchFamily="34" charset="0"/>
                <a:ea typeface="+mj-ea"/>
              </a:rPr>
              <a:t>Data set</a:t>
            </a:r>
          </a:p>
        </p:txBody>
      </p:sp>
      <p:sp>
        <p:nvSpPr>
          <p:cNvPr id="4" name="TextBox 3">
            <a:extLst>
              <a:ext uri="{FF2B5EF4-FFF2-40B4-BE49-F238E27FC236}">
                <a16:creationId xmlns:a16="http://schemas.microsoft.com/office/drawing/2014/main" id="{C7D7C857-E91C-3792-94E9-9BFCD9BFCC06}"/>
              </a:ext>
            </a:extLst>
          </p:cNvPr>
          <p:cNvSpPr txBox="1"/>
          <p:nvPr/>
        </p:nvSpPr>
        <p:spPr>
          <a:xfrm>
            <a:off x="1053296" y="4466178"/>
            <a:ext cx="10264867" cy="1754326"/>
          </a:xfrm>
          <a:prstGeom prst="rect">
            <a:avLst/>
          </a:prstGeom>
          <a:noFill/>
        </p:spPr>
        <p:txBody>
          <a:bodyPr wrap="square" rtlCol="0">
            <a:spAutoFit/>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Our data comes from an anonymous cosmetics brand's Facebook page, which collects every social media performance metric specified for this Facebook page. It includes seven features known before post-publication and 12 features for evaluating post impact.</a:t>
            </a:r>
            <a:endParaRPr lang="en-US" b="0" i="0" u="none" strike="noStrike" dirty="0">
              <a:solidFill>
                <a:srgbClr val="000000"/>
              </a:solidFill>
              <a:effectLst/>
            </a:endParaRPr>
          </a:p>
          <a:p>
            <a:pPr algn="just"/>
            <a:br>
              <a:rPr lang="en-US" dirty="0"/>
            </a:br>
            <a:br>
              <a:rPr lang="en-US" dirty="0"/>
            </a:br>
            <a:endParaRPr lang="en-US" dirty="0"/>
          </a:p>
        </p:txBody>
      </p:sp>
    </p:spTree>
    <p:extLst>
      <p:ext uri="{BB962C8B-B14F-4D97-AF65-F5344CB8AC3E}">
        <p14:creationId xmlns:p14="http://schemas.microsoft.com/office/powerpoint/2010/main" val="157601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4DC06-4C4C-114D-A6E6-8EA469468643}"/>
              </a:ext>
            </a:extLst>
          </p:cNvPr>
          <p:cNvSpPr>
            <a:spLocks noGrp="1"/>
          </p:cNvSpPr>
          <p:nvPr>
            <p:ph sz="half" idx="1"/>
          </p:nvPr>
        </p:nvSpPr>
        <p:spPr/>
        <p:txBody>
          <a:bodyPr/>
          <a:lstStyle/>
          <a:p>
            <a:pPr marL="514350" indent="-514350">
              <a:buFont typeface="+mj-lt"/>
              <a:buAutoNum type="alphaLcParenR"/>
            </a:pPr>
            <a:r>
              <a:rPr lang="en-US" sz="1800" dirty="0">
                <a:effectLst/>
              </a:rPr>
              <a:t>Identification—features that allow identifying each individual post</a:t>
            </a:r>
          </a:p>
          <a:p>
            <a:pPr marL="514350" indent="-514350">
              <a:buFont typeface="+mj-lt"/>
              <a:buAutoNum type="alphaLcParenR"/>
            </a:pPr>
            <a:r>
              <a:rPr lang="en-US" sz="1800" dirty="0">
                <a:effectLst/>
              </a:rPr>
              <a:t>Content—the textual content of the post</a:t>
            </a:r>
          </a:p>
          <a:p>
            <a:pPr marL="514350" indent="-514350">
              <a:buFont typeface="+mj-lt"/>
              <a:buAutoNum type="alphaLcParenR"/>
            </a:pPr>
            <a:r>
              <a:rPr lang="en-US" sz="1800" dirty="0">
                <a:effectLst/>
              </a:rPr>
              <a:t>Categorization—features that characterize the post</a:t>
            </a:r>
          </a:p>
          <a:p>
            <a:pPr marL="514350" indent="-514350">
              <a:buFont typeface="+mj-lt"/>
              <a:buAutoNum type="alphaLcParenR"/>
            </a:pPr>
            <a:r>
              <a:rPr lang="en-US" sz="1800" dirty="0">
                <a:effectLst/>
              </a:rPr>
              <a:t>Performance—metrics for measuring the impact of the post (or the impact of the page, in the case of “Lifetime Post Consumers”)</a:t>
            </a:r>
          </a:p>
          <a:p>
            <a:pPr marL="0" indent="0">
              <a:buNone/>
            </a:pPr>
            <a:endParaRPr lang="en-US" sz="1800" dirty="0"/>
          </a:p>
        </p:txBody>
      </p:sp>
      <p:sp>
        <p:nvSpPr>
          <p:cNvPr id="3" name="Title 2">
            <a:extLst>
              <a:ext uri="{FF2B5EF4-FFF2-40B4-BE49-F238E27FC236}">
                <a16:creationId xmlns:a16="http://schemas.microsoft.com/office/drawing/2014/main" id="{E1D52021-2AEC-E247-8191-0D0AD697B1BA}"/>
              </a:ext>
            </a:extLst>
          </p:cNvPr>
          <p:cNvSpPr>
            <a:spLocks noGrp="1"/>
          </p:cNvSpPr>
          <p:nvPr>
            <p:ph type="title"/>
          </p:nvPr>
        </p:nvSpPr>
        <p:spPr>
          <a:xfrm>
            <a:off x="790146" y="515671"/>
            <a:ext cx="10611710" cy="780694"/>
          </a:xfrm>
        </p:spPr>
        <p:txBody>
          <a:bodyPr/>
          <a:lstStyle/>
          <a:p>
            <a:r>
              <a:rPr lang="en-US" dirty="0"/>
              <a:t>The Data set contains the following features :</a:t>
            </a:r>
          </a:p>
        </p:txBody>
      </p:sp>
    </p:spTree>
    <p:extLst>
      <p:ext uri="{BB962C8B-B14F-4D97-AF65-F5344CB8AC3E}">
        <p14:creationId xmlns:p14="http://schemas.microsoft.com/office/powerpoint/2010/main" val="409670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7F553A96-9748-B54F-A2F5-64028124B3B6}"/>
              </a:ext>
            </a:extLst>
          </p:cNvPr>
          <p:cNvSpPr>
            <a:spLocks noGrp="1"/>
          </p:cNvSpPr>
          <p:nvPr>
            <p:ph sz="half" idx="1"/>
          </p:nvPr>
        </p:nvSpPr>
        <p:spPr>
          <a:xfrm>
            <a:off x="662823" y="1012162"/>
            <a:ext cx="10611710" cy="5150734"/>
          </a:xfrm>
        </p:spPr>
        <p:txBody>
          <a:bodyPr>
            <a:noAutofit/>
          </a:bodyPr>
          <a:lstStyle/>
          <a:p>
            <a:r>
              <a:rPr lang="en-US" sz="1800" dirty="0"/>
              <a:t>Page total likes : No of people who liked the page</a:t>
            </a:r>
          </a:p>
          <a:p>
            <a:r>
              <a:rPr lang="en-US" sz="1800" dirty="0"/>
              <a:t>Type : Type of content Link/Photo/Status/Video</a:t>
            </a:r>
          </a:p>
          <a:p>
            <a:r>
              <a:rPr lang="en-US" sz="1800" dirty="0"/>
              <a:t>Category : </a:t>
            </a:r>
            <a:r>
              <a:rPr lang="en-US" sz="1800" b="0" i="0" u="none" strike="noStrike" dirty="0">
                <a:effectLst/>
              </a:rPr>
              <a:t>Manual content characterization: action (special offers), product (direct advertisement,) and inspiration (non-explicit brand related content)</a:t>
            </a:r>
            <a:endParaRPr lang="en-US" sz="1800" dirty="0"/>
          </a:p>
          <a:p>
            <a:r>
              <a:rPr lang="en-US" sz="1800" dirty="0"/>
              <a:t>Post Month : Month the post was published [1 – 12]</a:t>
            </a:r>
          </a:p>
          <a:p>
            <a:r>
              <a:rPr lang="en-US" sz="1800" dirty="0"/>
              <a:t>Post Weekday : Weekday the post was published [1-7]</a:t>
            </a:r>
          </a:p>
          <a:p>
            <a:r>
              <a:rPr lang="en-US" sz="1800" dirty="0"/>
              <a:t>Post Hour : Hour the post was published [0-23]</a:t>
            </a:r>
          </a:p>
          <a:p>
            <a:r>
              <a:rPr lang="en-US" sz="1800" dirty="0"/>
              <a:t>Paid : Paid /non paid [1/0]</a:t>
            </a:r>
          </a:p>
          <a:p>
            <a:r>
              <a:rPr lang="en-US" sz="1800" dirty="0"/>
              <a:t>Lifetime Post Total Reach  </a:t>
            </a:r>
          </a:p>
          <a:p>
            <a:r>
              <a:rPr lang="en-US" sz="1800" dirty="0"/>
              <a:t>Lifetime Post Total Impressions</a:t>
            </a:r>
          </a:p>
          <a:p>
            <a:r>
              <a:rPr lang="en-US" sz="1800" dirty="0"/>
              <a:t>Lifetime Engaged Users</a:t>
            </a:r>
          </a:p>
          <a:p>
            <a:r>
              <a:rPr lang="en-US" sz="1800" dirty="0">
                <a:solidFill>
                  <a:srgbClr val="FF0000"/>
                </a:solidFill>
              </a:rPr>
              <a:t>Lifetime Post Consumers</a:t>
            </a:r>
          </a:p>
          <a:p>
            <a:r>
              <a:rPr lang="en-US" sz="1800" dirty="0"/>
              <a:t>Lifetime Post Consumptions</a:t>
            </a:r>
          </a:p>
          <a:p>
            <a:r>
              <a:rPr lang="en-US" sz="1800" dirty="0"/>
              <a:t>Lifetime Post Impressions by people who have liked your Page </a:t>
            </a:r>
          </a:p>
        </p:txBody>
      </p:sp>
      <p:sp>
        <p:nvSpPr>
          <p:cNvPr id="4" name="Title 3">
            <a:extLst>
              <a:ext uri="{FF2B5EF4-FFF2-40B4-BE49-F238E27FC236}">
                <a16:creationId xmlns:a16="http://schemas.microsoft.com/office/drawing/2014/main" id="{60F03313-093C-6542-A124-CDBFD9708FB3}"/>
              </a:ext>
            </a:extLst>
          </p:cNvPr>
          <p:cNvSpPr>
            <a:spLocks noGrp="1"/>
          </p:cNvSpPr>
          <p:nvPr>
            <p:ph type="title"/>
          </p:nvPr>
        </p:nvSpPr>
        <p:spPr>
          <a:xfrm>
            <a:off x="790146" y="515671"/>
            <a:ext cx="10611710" cy="992982"/>
          </a:xfrm>
        </p:spPr>
        <p:txBody>
          <a:bodyPr>
            <a:normAutofit/>
          </a:bodyPr>
          <a:lstStyle/>
          <a:p>
            <a:r>
              <a:rPr lang="en-US" dirty="0"/>
              <a:t>Data set contains the following variables:</a:t>
            </a:r>
          </a:p>
        </p:txBody>
      </p:sp>
    </p:spTree>
    <p:extLst>
      <p:ext uri="{BB962C8B-B14F-4D97-AF65-F5344CB8AC3E}">
        <p14:creationId xmlns:p14="http://schemas.microsoft.com/office/powerpoint/2010/main" val="89802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4F717-17C2-8447-959D-9AA99FEECA60}"/>
              </a:ext>
            </a:extLst>
          </p:cNvPr>
          <p:cNvSpPr>
            <a:spLocks noGrp="1"/>
          </p:cNvSpPr>
          <p:nvPr>
            <p:ph type="title"/>
          </p:nvPr>
        </p:nvSpPr>
        <p:spPr>
          <a:xfrm>
            <a:off x="790146" y="515671"/>
            <a:ext cx="10611710" cy="549200"/>
          </a:xfrm>
        </p:spPr>
        <p:txBody>
          <a:bodyPr/>
          <a:lstStyle/>
          <a:p>
            <a:r>
              <a:rPr lang="en-US" dirty="0"/>
              <a:t>Variable Continued …</a:t>
            </a:r>
          </a:p>
        </p:txBody>
      </p:sp>
      <p:sp>
        <p:nvSpPr>
          <p:cNvPr id="4" name="Content Placeholder 2">
            <a:extLst>
              <a:ext uri="{FF2B5EF4-FFF2-40B4-BE49-F238E27FC236}">
                <a16:creationId xmlns:a16="http://schemas.microsoft.com/office/drawing/2014/main" id="{786BBF39-F680-5EB4-33B3-AEF2B8D06043}"/>
              </a:ext>
            </a:extLst>
          </p:cNvPr>
          <p:cNvSpPr>
            <a:spLocks noGrp="1"/>
          </p:cNvSpPr>
          <p:nvPr>
            <p:ph sz="half" idx="1"/>
          </p:nvPr>
        </p:nvSpPr>
        <p:spPr/>
        <p:txBody>
          <a:bodyPr/>
          <a:lstStyle/>
          <a:p>
            <a:r>
              <a:rPr lang="en-US" sz="1800" dirty="0"/>
              <a:t>Lifetime Post reach by people who like your Page</a:t>
            </a:r>
          </a:p>
          <a:p>
            <a:r>
              <a:rPr lang="en-US" sz="1800" dirty="0"/>
              <a:t>Lifetime People who have liked your Page and engaged with your post</a:t>
            </a:r>
          </a:p>
          <a:p>
            <a:r>
              <a:rPr lang="en-US" sz="1800" dirty="0"/>
              <a:t>Comment : Total Comment on the post</a:t>
            </a:r>
          </a:p>
          <a:p>
            <a:r>
              <a:rPr lang="en-US" sz="1800" dirty="0"/>
              <a:t>Like : Total like on the post</a:t>
            </a:r>
          </a:p>
          <a:p>
            <a:r>
              <a:rPr lang="en-US" sz="1800" dirty="0"/>
              <a:t>Share : Total Share of the post</a:t>
            </a:r>
          </a:p>
          <a:p>
            <a:r>
              <a:rPr lang="en-US" sz="1800" dirty="0"/>
              <a:t>Total Interactions : Sum of </a:t>
            </a:r>
            <a:r>
              <a:rPr lang="en-US" sz="1800" dirty="0" err="1"/>
              <a:t>Comment+Like+Share</a:t>
            </a:r>
            <a:endParaRPr lang="en-US" sz="1800" dirty="0"/>
          </a:p>
          <a:p>
            <a:endParaRPr lang="en-US" sz="1600" dirty="0"/>
          </a:p>
          <a:p>
            <a:pPr marL="0" indent="0">
              <a:buNone/>
            </a:pPr>
            <a:r>
              <a:rPr lang="en-US" sz="1600" b="1" dirty="0"/>
              <a:t>Data Cleaning:</a:t>
            </a:r>
          </a:p>
          <a:p>
            <a:pPr marL="0" indent="0">
              <a:buNone/>
            </a:pPr>
            <a:r>
              <a:rPr lang="en-US" sz="1800" dirty="0"/>
              <a:t>For our model analysis we have removed all the performance metrics except the Lifetime Post Consumers.</a:t>
            </a:r>
          </a:p>
          <a:p>
            <a:pPr marL="0" indent="0">
              <a:buNone/>
            </a:pPr>
            <a:r>
              <a:rPr lang="en-US" sz="1800" dirty="0"/>
              <a:t>Comment, like and share are removed from data because we have total interaction.</a:t>
            </a:r>
          </a:p>
          <a:p>
            <a:pPr marL="0" indent="0">
              <a:buNone/>
            </a:pPr>
            <a:r>
              <a:rPr lang="en-US" sz="1800" dirty="0"/>
              <a:t>Created dummy variables for Type, Category and added to the data set by removing the original columns. </a:t>
            </a:r>
          </a:p>
        </p:txBody>
      </p:sp>
    </p:spTree>
    <p:extLst>
      <p:ext uri="{BB962C8B-B14F-4D97-AF65-F5344CB8AC3E}">
        <p14:creationId xmlns:p14="http://schemas.microsoft.com/office/powerpoint/2010/main" val="395049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634374-3E32-7147-765E-689876BE9865}"/>
              </a:ext>
            </a:extLst>
          </p:cNvPr>
          <p:cNvPicPr>
            <a:picLocks noChangeAspect="1"/>
          </p:cNvPicPr>
          <p:nvPr/>
        </p:nvPicPr>
        <p:blipFill>
          <a:blip r:embed="rId2"/>
          <a:stretch>
            <a:fillRect/>
          </a:stretch>
        </p:blipFill>
        <p:spPr>
          <a:xfrm>
            <a:off x="2376906" y="1742706"/>
            <a:ext cx="7438187" cy="4351338"/>
          </a:xfrm>
          <a:prstGeom prst="rect">
            <a:avLst/>
          </a:prstGeom>
          <a:noFill/>
        </p:spPr>
      </p:pic>
      <p:sp>
        <p:nvSpPr>
          <p:cNvPr id="10" name="Title 2">
            <a:extLst>
              <a:ext uri="{FF2B5EF4-FFF2-40B4-BE49-F238E27FC236}">
                <a16:creationId xmlns:a16="http://schemas.microsoft.com/office/drawing/2014/main" id="{119F9697-0354-8BDD-445F-721F742FD4E6}"/>
              </a:ext>
            </a:extLst>
          </p:cNvPr>
          <p:cNvSpPr>
            <a:spLocks noGrp="1"/>
          </p:cNvSpPr>
          <p:nvPr>
            <p:ph type="title"/>
          </p:nvPr>
        </p:nvSpPr>
        <p:spPr>
          <a:xfrm>
            <a:off x="790146" y="515671"/>
            <a:ext cx="10611710" cy="992982"/>
          </a:xfrm>
        </p:spPr>
        <p:txBody>
          <a:bodyPr/>
          <a:lstStyle/>
          <a:p>
            <a:r>
              <a:rPr lang="en-US" dirty="0"/>
              <a:t>Interaction criterion of a post</a:t>
            </a:r>
          </a:p>
        </p:txBody>
      </p:sp>
    </p:spTree>
    <p:extLst>
      <p:ext uri="{BB962C8B-B14F-4D97-AF65-F5344CB8AC3E}">
        <p14:creationId xmlns:p14="http://schemas.microsoft.com/office/powerpoint/2010/main" val="3926362612"/>
      </p:ext>
    </p:extLst>
  </p:cSld>
  <p:clrMapOvr>
    <a:masterClrMapping/>
  </p:clrMapOvr>
</p:sld>
</file>

<file path=ppt/theme/theme1.xml><?xml version="1.0" encoding="utf-8"?>
<a:theme xmlns:a="http://schemas.openxmlformats.org/drawingml/2006/main" name="1_Custom Design">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2" id="{BEC61505-47B9-3843-ADD0-1EB4F6B87B4C}" vid="{59D779ED-09C9-5F43-A8CD-6FE3C746FD91}"/>
    </a:ext>
  </a:extLst>
</a:theme>
</file>

<file path=ppt/theme/theme2.xml><?xml version="1.0" encoding="utf-8"?>
<a:theme xmlns:a="http://schemas.openxmlformats.org/drawingml/2006/main" name="2_Custom Design">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2" id="{BEC61505-47B9-3843-ADD0-1EB4F6B87B4C}" vid="{CBA30CEF-CB82-4346-92BD-3BAC5A531D08}"/>
    </a:ext>
  </a:extLst>
</a:theme>
</file>

<file path=ppt/theme/theme3.xml><?xml version="1.0" encoding="utf-8"?>
<a:theme xmlns:a="http://schemas.openxmlformats.org/drawingml/2006/main" name="2_Office Theme">
  <a:themeElements>
    <a:clrScheme name="DePaul Brand 2021">
      <a:dk1>
        <a:srgbClr val="000000"/>
      </a:dk1>
      <a:lt1>
        <a:srgbClr val="FFFFFF"/>
      </a:lt1>
      <a:dk2>
        <a:srgbClr val="004277"/>
      </a:dk2>
      <a:lt2>
        <a:srgbClr val="E7E6E6"/>
      </a:lt2>
      <a:accent1>
        <a:srgbClr val="0057B7"/>
      </a:accent1>
      <a:accent2>
        <a:srgbClr val="AF272F"/>
      </a:accent2>
      <a:accent3>
        <a:srgbClr val="999999"/>
      </a:accent3>
      <a:accent4>
        <a:srgbClr val="3E6790"/>
      </a:accent4>
      <a:accent5>
        <a:srgbClr val="3379C5"/>
      </a:accent5>
      <a:accent6>
        <a:srgbClr val="6E8D9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WD PowerPoint 22-23_THEME 2" id="{BEC61505-47B9-3843-ADD0-1EB4F6B87B4C}" vid="{B18AF4B8-A321-6E45-856F-AC7E1B9B53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99750F21BAF84CAE210B8BDA54CDEE" ma:contentTypeVersion="2" ma:contentTypeDescription="Create a new document." ma:contentTypeScope="" ma:versionID="d0cca572c12af8a15d6c086444a8b928">
  <xsd:schema xmlns:xsd="http://www.w3.org/2001/XMLSchema" xmlns:xs="http://www.w3.org/2001/XMLSchema" xmlns:p="http://schemas.microsoft.com/office/2006/metadata/properties" xmlns:ns2="6521cddc-e364-4a65-abaf-0f4c84c0ae69" targetNamespace="http://schemas.microsoft.com/office/2006/metadata/properties" ma:root="true" ma:fieldsID="b5f9aca79187f7c7d57bd32f63570b91" ns2:_="">
    <xsd:import namespace="6521cddc-e364-4a65-abaf-0f4c84c0ae6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21cddc-e364-4a65-abaf-0f4c84c0ae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B17BA2-F870-4FC6-AD05-5FC40422D96E}">
  <ds:schemaRefs>
    <ds:schemaRef ds:uri="http://schemas.microsoft.com/sharepoint/v3/contenttype/forms"/>
  </ds:schemaRefs>
</ds:datastoreItem>
</file>

<file path=customXml/itemProps2.xml><?xml version="1.0" encoding="utf-8"?>
<ds:datastoreItem xmlns:ds="http://schemas.openxmlformats.org/officeDocument/2006/customXml" ds:itemID="{73CA7BCF-1FB6-455C-BDCF-06456DBAF83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34740A-8578-4CAC-AECE-67582AF3D3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21cddc-e364-4a65-abaf-0f4c84c0ae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1_Custom Design</Template>
  <TotalTime>124</TotalTime>
  <Words>505</Words>
  <Application>Microsoft Macintosh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vt:i4>
      </vt:variant>
    </vt:vector>
  </HeadingPairs>
  <TitlesOfParts>
    <vt:vector size="13" baseType="lpstr">
      <vt:lpstr>Arial</vt:lpstr>
      <vt:lpstr>Calibri</vt:lpstr>
      <vt:lpstr>DIN Pro Medium</vt:lpstr>
      <vt:lpstr>DIN Pro Regular</vt:lpstr>
      <vt:lpstr>1_Custom Design</vt:lpstr>
      <vt:lpstr>2_Custom Design</vt:lpstr>
      <vt:lpstr>2_Office Theme</vt:lpstr>
      <vt:lpstr> Facebook Interaction Dataset Analysis  DSC 423 : Project Presentation</vt:lpstr>
      <vt:lpstr>Problem Description </vt:lpstr>
      <vt:lpstr>The Data set contains the following features :</vt:lpstr>
      <vt:lpstr>Data set contains the following variables:</vt:lpstr>
      <vt:lpstr>Variable Continued …</vt:lpstr>
      <vt:lpstr>Interaction criterion of a post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Facebook Interaction Dataset Analysis  DSC 423 : Project Presentation</dc:title>
  <dc:creator>Mishra, Jiten</dc:creator>
  <cp:lastModifiedBy>Mishra, Jiten</cp:lastModifiedBy>
  <cp:revision>3</cp:revision>
  <dcterms:created xsi:type="dcterms:W3CDTF">2023-03-01T21:07:31Z</dcterms:created>
  <dcterms:modified xsi:type="dcterms:W3CDTF">2023-03-02T04:48:50Z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0x010100DA99750F21BAF84CAE210B8BDA54CDEE</vt:lpwstr>
  </property>
</Properties>
</file>